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83" r:id="rId4"/>
    <p:sldId id="258" r:id="rId5"/>
    <p:sldId id="260" r:id="rId6"/>
    <p:sldId id="262" r:id="rId7"/>
    <p:sldId id="274" r:id="rId8"/>
    <p:sldId id="263" r:id="rId9"/>
    <p:sldId id="264" r:id="rId10"/>
    <p:sldId id="267" r:id="rId11"/>
    <p:sldId id="266" r:id="rId12"/>
    <p:sldId id="265" r:id="rId13"/>
    <p:sldId id="276" r:id="rId14"/>
    <p:sldId id="272" r:id="rId15"/>
    <p:sldId id="271" r:id="rId16"/>
    <p:sldId id="284" r:id="rId17"/>
    <p:sldId id="270" r:id="rId18"/>
    <p:sldId id="279" r:id="rId19"/>
    <p:sldId id="269" r:id="rId20"/>
    <p:sldId id="285" r:id="rId21"/>
    <p:sldId id="286" r:id="rId22"/>
    <p:sldId id="287" r:id="rId23"/>
    <p:sldId id="282" r:id="rId24"/>
    <p:sldId id="281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B3212-5D40-4CCB-9CBD-EC7D3100A7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2C45E-D344-479E-AF37-D124C8AF6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77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2C45E-D344-479E-AF37-D124C8AF6E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14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fotokanal.com/images/71/p-1370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pixabay.com/photo/2017/04/26/18/30/forum-2263358_1280.jpg" TargetMode="External"/><Relationship Id="rId13" Type="http://schemas.openxmlformats.org/officeDocument/2006/relationships/hyperlink" Target="https://allyslide.com/thumbs_2/25c592b429603bb738ebe2647a77d6d9/img5.jpg" TargetMode="External"/><Relationship Id="rId3" Type="http://schemas.openxmlformats.org/officeDocument/2006/relationships/hyperlink" Target="https://ds05.infourok.ru/uploads/ex/04fe/0003d58d-cb491bfe/img105.jpg" TargetMode="External"/><Relationship Id="rId7" Type="http://schemas.openxmlformats.org/officeDocument/2006/relationships/hyperlink" Target="https://static.biblioclub.ru/cover/0/a77837b475edce1b502cb37a9388a7c5jgagrxerhd_original.jpg" TargetMode="External"/><Relationship Id="rId12" Type="http://schemas.openxmlformats.org/officeDocument/2006/relationships/hyperlink" Target="https://fsd.multiurok.ru/html/2019/11/02/s_5dbdb4ab5fbb3/1241666_1.jpe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.uns.purdue.edu/images/+2004/remnant-trust-nicomachean.jpg" TargetMode="External"/><Relationship Id="rId11" Type="http://schemas.openxmlformats.org/officeDocument/2006/relationships/hyperlink" Target="https://avatars.mds.yandex.net/get-districts/1767466/2a0000016a3ffaad1bca229e0d57a26760af/optimize" TargetMode="External"/><Relationship Id="rId5" Type="http://schemas.openxmlformats.org/officeDocument/2006/relationships/hyperlink" Target="https://i.ytimg.com/vi/ARp654CzVLg/maxresdefault.jpg" TargetMode="External"/><Relationship Id="rId15" Type="http://schemas.openxmlformats.org/officeDocument/2006/relationships/hyperlink" Target="https://funart.pro/uploads/posts/2020-03/1584106493_20-p-foni-s-otkritimi-knigami-88.jpg" TargetMode="External"/><Relationship Id="rId10" Type="http://schemas.openxmlformats.org/officeDocument/2006/relationships/hyperlink" Target="https://wpainting.ru/rafael-santi/afinskaya-shkola-rafaelya-santi.html" TargetMode="External"/><Relationship Id="rId4" Type="http://schemas.openxmlformats.org/officeDocument/2006/relationships/hyperlink" Target="https://avatars.mds.yandex.net/getzen_doc/1131857/pub_5ae0c70c77d0e68a8790fc25_5ae0c7fa1aa80c451f7d12cd/scale_1200" TargetMode="External"/><Relationship Id="rId9" Type="http://schemas.openxmlformats.org/officeDocument/2006/relationships/hyperlink" Target="https://ds05.infourok.ru/uploads/ex/0e35/0002e0dc-b63326ae/hello_html_m143cc650.jpg" TargetMode="External"/><Relationship Id="rId14" Type="http://schemas.openxmlformats.org/officeDocument/2006/relationships/hyperlink" Target="https://yandex.ru/images/search?from=tabbar&amp;text=%D0%BD%D0%BE%D1%80%D0%BC%D1%8B%20%D0%BF%D0%BE%D0%B2%D0%B5%D0%B4%D0%B5%D0%BD%D0%B8%D1%8F%20%D0%B2%20%D0%BE%D0%B1%D1%89%D0%B5%D1%81%D1%82%D0%B2%D0%B5&amp;p=3&amp;pos=135&amp;rpt=simage&amp;img_url=https://ds05.infourok.ru/uploads/ex/0c1f/00069bce-417b7b22/hello_html_3fd25233.jpg&amp;rlt_url=https://ds03.infourok.ru/uploads/ex/045a/00037341-e23b2d91/img19.jpg&amp;ogl_url=https://ds05.infourok.ru/uploads/ex/0c1f/00069bce-417b7b22/hello_html_3fd25233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ертикальная рамка из кирпича">
            <a:hlinkClick r:id="rId2" tooltip="Показать оригинал картинки: Вертикальная рамка из кирпича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5217" y="-1159050"/>
            <a:ext cx="6962087" cy="9252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03246" y="2214172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Что такое светская этика?</a:t>
            </a:r>
            <a:endParaRPr lang="ru-RU" sz="4000" b="1" dirty="0">
              <a:solidFill>
                <a:schemeClr val="accent3">
                  <a:lumMod val="75000"/>
                </a:schemeClr>
              </a:solidFill>
              <a:latin typeface="asinastra" panose="02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61215" y="3933056"/>
            <a:ext cx="33897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Автор презентации: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2060"/>
                </a:solidFill>
              </a:rPr>
              <a:t>у</a:t>
            </a:r>
            <a:r>
              <a:rPr lang="ru-RU" b="1" kern="0" dirty="0" smtClean="0">
                <a:solidFill>
                  <a:srgbClr val="002060"/>
                </a:solidFill>
              </a:rPr>
              <a:t>читель начальных классов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МБОУ «СОШ № 1»                                        г. Тарко-Сале                                              Грищук Юлия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Владимировна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60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13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1124744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asinastra" panose="02000500000000000000" pitchFamily="2" charset="-52"/>
              </a:rPr>
              <a:t>Этика изучает </a:t>
            </a:r>
            <a:r>
              <a:rPr lang="ru-RU" sz="40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мораль</a:t>
            </a:r>
            <a:r>
              <a:rPr lang="ru-RU" sz="4000" dirty="0" smtClean="0">
                <a:latin typeface="asinastra" panose="02000500000000000000" pitchFamily="2" charset="-52"/>
              </a:rPr>
              <a:t>.</a:t>
            </a:r>
            <a:endParaRPr lang="ru-RU" sz="4000" dirty="0">
              <a:latin typeface="asinastra" panose="02000500000000000000" pitchFamily="2" charset="-52"/>
            </a:endParaRPr>
          </a:p>
        </p:txBody>
      </p:sp>
      <p:pic>
        <p:nvPicPr>
          <p:cNvPr id="4101" name="Picture 5" descr="https://cdn.pixabay.com/photo/2017/04/26/18/30/forum-2263358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3148"/>
            <a:ext cx="6498481" cy="28126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53870" y="1700808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Слово «мораль» возникло в Древнем Риме.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57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1052736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asinastra" panose="02000500000000000000" pitchFamily="2" charset="-52"/>
              </a:rPr>
              <a:t>МОРАЛЬ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sinastra" panose="02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8522" y="2195572"/>
            <a:ext cx="214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ПРИВЫЧКИ</a:t>
            </a:r>
            <a:endParaRPr lang="ru-RU" sz="24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1541" y="2751924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ОБЫЧАИ</a:t>
            </a:r>
            <a:endParaRPr lang="ru-RU" sz="24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8522" y="3375938"/>
            <a:ext cx="3212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ПРАВИЛА ПОВЕДЕНИЯ</a:t>
            </a:r>
            <a:endParaRPr lang="ru-RU" sz="24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2657237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sinastra" panose="02000500000000000000" pitchFamily="2" charset="-52"/>
              </a:rPr>
              <a:t>НРАВЫ</a:t>
            </a:r>
            <a:endParaRPr lang="ru-RU" sz="3600" b="1" dirty="0">
              <a:solidFill>
                <a:srgbClr val="C00000"/>
              </a:solidFill>
              <a:latin typeface="asinastra" panose="02000500000000000000" pitchFamily="2" charset="-52"/>
            </a:endParaRPr>
          </a:p>
        </p:txBody>
      </p:sp>
      <p:pic>
        <p:nvPicPr>
          <p:cNvPr id="5124" name="Picture 4" descr="https://avatars.mds.yandex.net/get-pdb/1907143/16fd1a6a-f4c3-491b-8374-00cb3445cb74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950652" y="2046848"/>
            <a:ext cx="528762" cy="18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052736"/>
            <a:ext cx="5585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002060"/>
                </a:solidFill>
                <a:latin typeface="asinastra" panose="02000500000000000000" pitchFamily="2" charset="-52"/>
                <a:ea typeface="+mj-ea"/>
                <a:cs typeface="+mj-cs"/>
              </a:rPr>
              <a:t>От слова «нравы» </a:t>
            </a:r>
            <a:endParaRPr lang="ru-RU" altLang="ru-RU" sz="2400" b="1" kern="0" dirty="0" smtClean="0">
              <a:solidFill>
                <a:srgbClr val="002060"/>
              </a:solidFill>
              <a:latin typeface="asinastra" panose="02000500000000000000" pitchFamily="2" charset="-52"/>
              <a:ea typeface="+mj-ea"/>
              <a:cs typeface="+mj-cs"/>
            </a:endParaRPr>
          </a:p>
          <a:p>
            <a:pPr algn="ctr"/>
            <a:r>
              <a:rPr lang="ru-RU" altLang="ru-RU" sz="2400" b="1" kern="0" dirty="0" smtClean="0">
                <a:solidFill>
                  <a:srgbClr val="002060"/>
                </a:solidFill>
                <a:latin typeface="asinastra" panose="02000500000000000000" pitchFamily="2" charset="-52"/>
                <a:ea typeface="+mj-ea"/>
                <a:cs typeface="+mj-cs"/>
              </a:rPr>
              <a:t>в </a:t>
            </a:r>
            <a:r>
              <a:rPr lang="ru-RU" altLang="ru-RU" sz="2400" b="1" kern="0" dirty="0">
                <a:solidFill>
                  <a:srgbClr val="002060"/>
                </a:solidFill>
                <a:latin typeface="asinastra" panose="02000500000000000000" pitchFamily="2" charset="-52"/>
                <a:ea typeface="+mj-ea"/>
                <a:cs typeface="+mj-cs"/>
              </a:rPr>
              <a:t>русском языке </a:t>
            </a:r>
            <a:endParaRPr lang="ru-RU" altLang="ru-RU" sz="2400" b="1" kern="0" dirty="0" smtClean="0">
              <a:solidFill>
                <a:srgbClr val="002060"/>
              </a:solidFill>
              <a:latin typeface="asinastra" panose="02000500000000000000" pitchFamily="2" charset="-52"/>
              <a:ea typeface="+mj-ea"/>
              <a:cs typeface="+mj-cs"/>
            </a:endParaRPr>
          </a:p>
          <a:p>
            <a:pPr algn="ctr"/>
            <a:r>
              <a:rPr lang="ru-RU" altLang="ru-RU" sz="2400" b="1" kern="0" dirty="0" smtClean="0">
                <a:solidFill>
                  <a:srgbClr val="002060"/>
                </a:solidFill>
                <a:latin typeface="asinastra" panose="02000500000000000000" pitchFamily="2" charset="-52"/>
                <a:ea typeface="+mj-ea"/>
                <a:cs typeface="+mj-cs"/>
              </a:rPr>
              <a:t>произошло </a:t>
            </a:r>
            <a:r>
              <a:rPr lang="ru-RU" altLang="ru-RU" sz="2400" b="1" kern="0" dirty="0">
                <a:solidFill>
                  <a:srgbClr val="002060"/>
                </a:solidFill>
                <a:latin typeface="asinastra" panose="02000500000000000000" pitchFamily="2" charset="-52"/>
                <a:ea typeface="+mj-ea"/>
                <a:cs typeface="+mj-cs"/>
              </a:rPr>
              <a:t>слово «нравственность</a:t>
            </a:r>
            <a:r>
              <a:rPr lang="ru-RU" altLang="ru-RU" sz="2400" kern="0" dirty="0">
                <a:solidFill>
                  <a:srgbClr val="002060"/>
                </a:solidFill>
                <a:latin typeface="asinastra" panose="02000500000000000000" pitchFamily="2" charset="-52"/>
                <a:ea typeface="+mj-ea"/>
                <a:cs typeface="+mj-cs"/>
              </a:rPr>
              <a:t>»</a:t>
            </a:r>
            <a:endParaRPr lang="ru-RU" sz="2400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3068960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asinastra" panose="02000500000000000000" pitchFamily="2" charset="-52"/>
              </a:rPr>
              <a:t>м</a:t>
            </a:r>
            <a:r>
              <a:rPr lang="ru-RU" sz="28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ораль</a:t>
            </a:r>
          </a:p>
          <a:p>
            <a:r>
              <a:rPr lang="ru-RU" sz="2800" b="1" dirty="0">
                <a:solidFill>
                  <a:srgbClr val="7030A0"/>
                </a:solidFill>
                <a:latin typeface="asinastra" panose="02000500000000000000" pitchFamily="2" charset="-52"/>
              </a:rPr>
              <a:t>н</a:t>
            </a:r>
            <a:r>
              <a:rPr lang="ru-RU" sz="28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равственность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этика</a:t>
            </a:r>
            <a:endParaRPr lang="ru-RU" sz="2800" b="1" dirty="0">
              <a:solidFill>
                <a:srgbClr val="7030A0"/>
              </a:solidFill>
              <a:latin typeface="asinastra" panose="02000500000000000000" pitchFamily="2" charset="-52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5624"/>
            <a:ext cx="5302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4128" y="3499845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синонимы</a:t>
            </a:r>
            <a:endParaRPr lang="ru-RU" sz="28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149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2450"/>
            <a:ext cx="3557587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83367"/>
            <a:ext cx="3744416" cy="164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https://2.bp.blogspot.com/-rcsm71eUr3M/We9iH7Sl3xI/AAAAAAAADEw/HT1Ot81OqRA99yZ0rRbJcixuY7_Ajd1ZwCK4BGAYYCw/w1200-h630-p-k-no-nu/pic%2B%252881%2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0" y="3430588"/>
            <a:ext cx="2736304" cy="135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ds05.infourok.ru/uploads/ex/0bdc/000c5463-dcb45b7e/hello_html_5ca697b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79" y="3349926"/>
            <a:ext cx="2066825" cy="145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11" y="3349926"/>
            <a:ext cx="2716576" cy="143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980728"/>
            <a:ext cx="68407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Этика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asinastra" panose="02000500000000000000" pitchFamily="2" charset="-52"/>
              </a:rPr>
              <a:t>и</a:t>
            </a: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зучает, как ведут себя люди,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почему люди ведут себя так или  иначе,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Помогает разобраться, что такое нравственность  и  каким путём она достигается.</a:t>
            </a:r>
            <a:endParaRPr lang="ru-RU" sz="2400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917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avatars.mds.yandex.net/get-zen_doc/1911692/pub_5e1f73b316ef9000ae91085c_5e1f7440ddfef600aeb2b089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63" y="2672949"/>
            <a:ext cx="2335052" cy="233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0392" y="3306761"/>
            <a:ext cx="1944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трудолюбие</a:t>
            </a:r>
            <a:endParaRPr lang="ru-RU" sz="20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368" y="4005064"/>
            <a:ext cx="1357397" cy="396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грубость</a:t>
            </a:r>
            <a:endParaRPr lang="ru-RU" sz="20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220" y="3706871"/>
            <a:ext cx="2799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sinastra" panose="02000500000000000000" pitchFamily="2" charset="-52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пособность любить</a:t>
            </a:r>
            <a:endParaRPr lang="ru-RU" sz="20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477" y="4106981"/>
            <a:ext cx="306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sinastra" panose="02000500000000000000" pitchFamily="2" charset="-52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пособность дружить</a:t>
            </a:r>
            <a:endParaRPr lang="ru-RU" sz="20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526" y="4447208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лживость</a:t>
            </a:r>
            <a:endParaRPr lang="ru-RU" sz="20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0392" y="4537532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честность</a:t>
            </a:r>
            <a:endParaRPr lang="ru-RU" sz="20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368" y="350681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воровство</a:t>
            </a:r>
            <a:endParaRPr lang="ru-RU" sz="20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94" y="1052736"/>
            <a:ext cx="47371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71774" y="3068960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завистливость</a:t>
            </a:r>
            <a:endParaRPr lang="ru-RU" sz="20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2545435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asinastra" panose="02000500000000000000" pitchFamily="2" charset="-52"/>
              </a:rPr>
              <a:t>положительные</a:t>
            </a:r>
            <a:endParaRPr lang="ru-RU" sz="2400" b="1" dirty="0">
              <a:solidFill>
                <a:srgbClr val="00B050"/>
              </a:solidFill>
              <a:latin typeface="asinastra" panose="02000500000000000000" pitchFamily="2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9842" y="2503929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sinastra" panose="02000500000000000000" pitchFamily="2" charset="-52"/>
              </a:rPr>
              <a:t>отрицательные</a:t>
            </a:r>
            <a:endParaRPr lang="ru-RU" sz="2400" b="1" dirty="0">
              <a:solidFill>
                <a:srgbClr val="FF0000"/>
              </a:solidFill>
              <a:latin typeface="asinastra" panose="02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1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s://ds05.infourok.ru/uploads/ex/0e35/0002e0dc-b63326ae/hello_html_m143cc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65" y="4437112"/>
            <a:ext cx="3190885" cy="150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ulture.ru/storage/images/87c96eca66388f6d3c659a32734d3142/34f164699ccfd902cdbb024c1424a7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26" y="2905590"/>
            <a:ext cx="2312709" cy="154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poembook.ru/theme/d9/8c/f2/2617452dc535bb10ce17e967d78c7d68c91155ef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50" y="4340784"/>
            <a:ext cx="2746438" cy="159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2krota.ru/wp-content/uploads/2018/06/images-pic-65-768x6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59" y="2890622"/>
            <a:ext cx="1881688" cy="15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81404"/>
            <a:ext cx="1658654" cy="152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7365" y="1124744"/>
            <a:ext cx="6124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asinastra" panose="02000500000000000000" pitchFamily="2" charset="-52"/>
              </a:rPr>
              <a:t>Большинство людей честные, трудолюбивые, заботливые, способные любить и дружить</a:t>
            </a:r>
            <a:endParaRPr lang="ru-RU" sz="28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561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80"/>
            <a:ext cx="92045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980728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                          </a:t>
            </a:r>
            <a:endParaRPr lang="ru-RU" dirty="0">
              <a:solidFill>
                <a:srgbClr val="333333"/>
              </a:solidFill>
              <a:latin typeface="Robot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73" y="1437433"/>
            <a:ext cx="1215885" cy="13681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0108" y="946209"/>
            <a:ext cx="5831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Вопросы, на которые помогает </a:t>
            </a:r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ответить светская этика?</a:t>
            </a:r>
            <a:endParaRPr lang="ru-RU" sz="28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964" y="1946736"/>
            <a:ext cx="83858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одни совершают добрые поступки,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другие делают зло себе и окружающим?</a:t>
            </a:r>
          </a:p>
          <a:p>
            <a:pPr marL="285750" indent="-285750">
              <a:buFontTx/>
              <a:buChar char="-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963" y="2780928"/>
            <a:ext cx="746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делать, чтобы самому стать добрым?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950" y="3242592"/>
            <a:ext cx="7849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делать, чтобы хороших людей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больше?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085" y="4055976"/>
            <a:ext cx="772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наградить человека, сделавшего добро?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505" y="4533304"/>
            <a:ext cx="270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 не делать зла?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1275" y="4994969"/>
            <a:ext cx="4664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 сделать жизнь людей лучше?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allyslide.com/thumbs_2/25c592b429603bb738ebe2647a77d6d9/im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08912" cy="61566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0946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5071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08912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1412776"/>
            <a:ext cx="4734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Нормы поведения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Предписываемые религией,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называются</a:t>
            </a:r>
          </a:p>
          <a:p>
            <a:pPr lvl="0" algn="ctr"/>
            <a:r>
              <a:rPr lang="ru-RU" sz="2400" b="1" dirty="0">
                <a:solidFill>
                  <a:srgbClr val="AC956E">
                    <a:lumMod val="75000"/>
                  </a:srgbClr>
                </a:solidFill>
                <a:latin typeface="asinastra" panose="02000500000000000000" pitchFamily="2" charset="-52"/>
              </a:rPr>
              <a:t>религиозной  этикой</a:t>
            </a:r>
          </a:p>
        </p:txBody>
      </p:sp>
    </p:spTree>
    <p:extLst>
      <p:ext uri="{BB962C8B-B14F-4D97-AF65-F5344CB8AC3E}">
        <p14:creationId xmlns:p14="http://schemas.microsoft.com/office/powerpoint/2010/main" val="420336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04" y="0"/>
            <a:ext cx="91927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5" y="908720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Нормы поведения,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 принятые в гражданском обществе, называются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asinastra" panose="02000500000000000000" pitchFamily="2" charset="-52"/>
              </a:rPr>
              <a:t>с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sinastra" panose="02000500000000000000" pitchFamily="2" charset="-52"/>
              </a:rPr>
              <a:t>ветской этикой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asinastra" panose="02000500000000000000" pitchFamily="2" charset="-52"/>
            </a:endParaRPr>
          </a:p>
        </p:txBody>
      </p:sp>
      <p:pic>
        <p:nvPicPr>
          <p:cNvPr id="6146" name="Picture 2" descr="https://ds03.infourok.ru/uploads/ex/045a/00037341-e23b2d91/img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562">
            <a:off x="867674" y="1953286"/>
            <a:ext cx="2119688" cy="15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922">
            <a:off x="2078579" y="2904161"/>
            <a:ext cx="1850137" cy="159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350">
            <a:off x="6327028" y="1907950"/>
            <a:ext cx="1717299" cy="172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893">
            <a:off x="5262106" y="3102708"/>
            <a:ext cx="1929497" cy="168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20002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23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7547" y="1196752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  <a:latin typeface="asinastra" panose="02000500000000000000" pitchFamily="2" charset="-52"/>
              </a:rPr>
              <a:t>Вы узнаете</a:t>
            </a:r>
            <a:endParaRPr lang="ru-RU" sz="4400" b="1" dirty="0">
              <a:solidFill>
                <a:schemeClr val="accent3">
                  <a:lumMod val="75000"/>
                </a:schemeClr>
              </a:solidFill>
              <a:latin typeface="asinastra" panose="02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3628" y="2060848"/>
            <a:ext cx="669674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Что такое этика.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asinastra" panose="02000500000000000000" pitchFamily="2" charset="-52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Основатель этики.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 Виды этики.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 Что такое светская этика и что она предполагает.</a:t>
            </a:r>
            <a:endParaRPr lang="ru-RU" sz="3600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554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" y="0"/>
            <a:ext cx="91932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5257" y="1421425"/>
            <a:ext cx="2752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sinastra" panose="02000500000000000000" pitchFamily="2" charset="-52"/>
              </a:rPr>
              <a:t>р</a:t>
            </a:r>
            <a:r>
              <a:rPr lang="ru-RU" sz="32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елигиозная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 этика</a:t>
            </a:r>
            <a:endParaRPr lang="ru-RU" sz="32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7284" y="1421425"/>
            <a:ext cx="2448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светская </a:t>
            </a: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этика</a:t>
            </a:r>
            <a:endParaRPr lang="ru-RU" sz="32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6118" y="3573016"/>
            <a:ext cx="4150097" cy="1736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>моральные, </a:t>
            </a:r>
            <a:endParaRPr lang="ru-RU" sz="3200" b="1" i="1" dirty="0" smtClean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нравственные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нормы </a:t>
            </a:r>
            <a:r>
              <a:rPr lang="ru-RU" sz="3200" b="1" i="1" dirty="0">
                <a:solidFill>
                  <a:srgbClr val="C00000"/>
                </a:solidFill>
                <a:latin typeface="Times New Roman"/>
                <a:ea typeface="Calibri"/>
              </a:rPr>
              <a:t>поведения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5977773" y="2498643"/>
            <a:ext cx="340616" cy="8482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96" y="2528216"/>
            <a:ext cx="396875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im0-tub-ru.yandex.net/i?id=f55358fb8dc2a5e74ee4fec9a7023d76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423" y="1842066"/>
            <a:ext cx="1328296" cy="149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93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588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1340769"/>
            <a:ext cx="1796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asinastra" panose="02000500000000000000" pitchFamily="2" charset="-52"/>
              </a:rPr>
              <a:t>ЭТИКА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asinastra" panose="02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872493"/>
            <a:ext cx="7620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1.Помогает строить отношения с людьми</a:t>
            </a:r>
            <a:r>
              <a:rPr lang="ru-RU" sz="32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.</a:t>
            </a:r>
            <a:endParaRPr lang="ru-RU" sz="32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5242" y="2564904"/>
            <a:ext cx="7185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2.Самостоятельно совершать добродетельные  поступки</a:t>
            </a:r>
            <a:r>
              <a:rPr lang="ru-RU" sz="32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.</a:t>
            </a:r>
            <a:endParaRPr lang="ru-RU" sz="32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6085" y="3717032"/>
            <a:ext cx="7197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sinastra" panose="02000500000000000000" pitchFamily="2" charset="-52"/>
              </a:rPr>
              <a:t>3</a:t>
            </a:r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.Помогает  нам стать лучше.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23297"/>
            <a:ext cx="1051759" cy="118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4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0"/>
            <a:ext cx="9205913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92289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C956E">
                    <a:lumMod val="75000"/>
                  </a:srgbClr>
                </a:solidFill>
                <a:latin typeface="asinastra" panose="02000500000000000000" pitchFamily="2" charset="-52"/>
              </a:rPr>
              <a:t>Контрольные вопросы.</a:t>
            </a:r>
            <a:endParaRPr lang="ru-RU" sz="3200" b="1" dirty="0">
              <a:solidFill>
                <a:srgbClr val="AC956E">
                  <a:lumMod val="75000"/>
                </a:srgbClr>
              </a:solidFill>
              <a:latin typeface="asinastra" panose="02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6715" y="1507672"/>
            <a:ext cx="4318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. Что такое этика?</a:t>
            </a:r>
            <a:endParaRPr lang="ru-RU" sz="24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969337"/>
            <a:ext cx="5545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  2. Какая бывает </a:t>
            </a:r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этика?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431002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  3. Что такое светская </a:t>
            </a:r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этика?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1944" y="2844225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4. </a:t>
            </a:r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Что </a:t>
            </a:r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предполагает </a:t>
            </a:r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светская этика?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5031" y="3248886"/>
            <a:ext cx="7192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5. Что такое  религиозная  этика</a:t>
            </a:r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?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7555" y="3645024"/>
            <a:ext cx="731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6. Что такое </a:t>
            </a:r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мораль</a:t>
            </a:r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?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0854" y="4077072"/>
            <a:ext cx="5511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7. Назовите синоним слову мораль</a:t>
            </a:r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?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2747" y="4437112"/>
            <a:ext cx="7188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8. Кто является  основателем  этики?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67" y="922897"/>
            <a:ext cx="1219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72367" y="4839927"/>
            <a:ext cx="7159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9.Что бы ты мог рассказать об этике своей      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sinastra" panose="02000500000000000000" pitchFamily="2" charset="-52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  семье, другу?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7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980728"/>
            <a:ext cx="7848872" cy="4536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Вспомните,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     какую </a:t>
            </a:r>
            <a:r>
              <a:rPr lang="ru-RU" sz="2000" b="1" dirty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цель вы ставили перед собой </a:t>
            </a:r>
            <a:endParaRPr lang="ru-RU" sz="2000" b="1" dirty="0" smtClean="0">
              <a:solidFill>
                <a:srgbClr val="FF0000"/>
              </a:solidFill>
              <a:latin typeface="asinastra" panose="02000500000000000000" pitchFamily="2" charset="-52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  в </a:t>
            </a:r>
            <a:r>
              <a:rPr lang="ru-RU" sz="2000" b="1" dirty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начале урока? Удалось ли вам достичь ее? </a:t>
            </a:r>
            <a:r>
              <a:rPr lang="ru-RU" sz="2000" b="1" dirty="0" smtClean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             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      </a:t>
            </a:r>
            <a:r>
              <a:rPr lang="ru-RU" sz="2000" dirty="0" smtClean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Обведи </a:t>
            </a:r>
            <a:r>
              <a:rPr lang="ru-RU" sz="2000" dirty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или раскрась тот смайлик, который </a:t>
            </a:r>
            <a:r>
              <a:rPr lang="ru-RU" sz="2000" dirty="0" smtClean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 соответствует </a:t>
            </a:r>
            <a:r>
              <a:rPr lang="ru-RU" sz="2000" dirty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твоим достижениям на уроке</a:t>
            </a:r>
            <a:r>
              <a:rPr lang="ru-RU" sz="2000" dirty="0" smtClean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:</a:t>
            </a:r>
          </a:p>
          <a:p>
            <a:pPr lvl="0" algn="ctr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</a:t>
            </a:r>
          </a:p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                            </a:t>
            </a:r>
            <a:r>
              <a:rPr lang="ru-RU" sz="2000" dirty="0" smtClean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- всё </a:t>
            </a:r>
            <a:r>
              <a:rPr lang="ru-RU" sz="2000" dirty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получилось!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asinastra" panose="02000500000000000000" pitchFamily="2" charset="-52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                                   - </a:t>
            </a:r>
            <a:r>
              <a:rPr lang="ru-RU" sz="2000" dirty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старался, но получилось не всё.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asinastra" panose="02000500000000000000" pitchFamily="2" charset="-52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                             -        - было </a:t>
            </a:r>
            <a:r>
              <a:rPr lang="ru-RU" sz="2000" dirty="0">
                <a:solidFill>
                  <a:prstClr val="black"/>
                </a:solidFill>
                <a:latin typeface="asinastra" panose="02000500000000000000" pitchFamily="2" charset="-52"/>
                <a:cs typeface="Times New Roman" panose="02020603050405020304" pitchFamily="18" charset="0"/>
              </a:rPr>
              <a:t>слишком трудно.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06" y="4987174"/>
            <a:ext cx="874190" cy="78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02386"/>
            <a:ext cx="817779" cy="79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37" y="4181169"/>
            <a:ext cx="874190" cy="80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kartinki.info/uploads/posts/2016-03/1458241115_33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40969"/>
            <a:ext cx="3778308" cy="24347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340768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</a:rPr>
              <a:t>Спасибо за работу!</a:t>
            </a:r>
            <a:endParaRPr kumimoji="0" lang="ru-RU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6101" y="2492896"/>
            <a:ext cx="3948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Молодцы!</a:t>
            </a:r>
            <a:endParaRPr kumimoji="0" lang="ru-RU" sz="54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267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0" y="0"/>
            <a:ext cx="9154120" cy="721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556792"/>
            <a:ext cx="6984776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ds05.infourok.ru/uploads/ex/04fe/0003d58d-cb491bfe/img105.jpg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avatars.mds.yandex.net/getzen_doc/1131857/pub_5ae0c70c77d0e68a8790fc25_5ae0c7fa1aa80c451f7d12cd/scale_1200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i.ytimg.com/vi/ARp654CzVLg/maxresdefault.jpg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6"/>
              </a:rPr>
              <a:t>https://news.uns.purdue.edu/images/+</a:t>
            </a:r>
            <a:r>
              <a:rPr lang="en-US" sz="1400" dirty="0" smtClean="0">
                <a:hlinkClick r:id="rId6"/>
              </a:rPr>
              <a:t>2004/remnant-trust-nicomachean.jpg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static.biblioclub.ru/cover/0/a77837b475edce1b502cb37a9388a7c5jgagrxerhd_original.jpg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hlinkClick r:id="rId8"/>
              </a:rPr>
              <a:t>https</a:t>
            </a:r>
            <a:r>
              <a:rPr lang="en-US" sz="1400" dirty="0">
                <a:hlinkClick r:id="rId8"/>
              </a:rPr>
              <a:t>://</a:t>
            </a:r>
            <a:r>
              <a:rPr lang="en-US" sz="1400" dirty="0" smtClean="0">
                <a:hlinkClick r:id="rId8"/>
              </a:rPr>
              <a:t>cdn.pixabay.com/photo/2017/04/26/18/30/forum-2263358_1280.jpg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ds05.infourok.ru/uploads/ex/0e35/0002e0dc-b63326ae/hello_html_m143cc650.jpg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hlinkClick r:id="rId10"/>
              </a:rPr>
              <a:t>https</a:t>
            </a:r>
            <a:r>
              <a:rPr lang="en-US" sz="1400" dirty="0">
                <a:hlinkClick r:id="rId10"/>
              </a:rPr>
              <a:t>://</a:t>
            </a:r>
            <a:r>
              <a:rPr lang="en-US" sz="1400" dirty="0" smtClean="0">
                <a:hlinkClick r:id="rId10"/>
              </a:rPr>
              <a:t>wpainting.ru/rafael-santi/afinskaya-shkola-rafaelya-santi.html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11"/>
              </a:rPr>
              <a:t>https://</a:t>
            </a:r>
            <a:r>
              <a:rPr lang="en-US" sz="1400" dirty="0" smtClean="0">
                <a:hlinkClick r:id="rId11"/>
              </a:rPr>
              <a:t>avatars.mds.yandex.net/get-districts/1767466/2a0000016a3ffaad1bca229e0d57a26760af/optimize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12"/>
              </a:rPr>
              <a:t>https://</a:t>
            </a:r>
            <a:r>
              <a:rPr lang="en-US" sz="1400" dirty="0" smtClean="0">
                <a:hlinkClick r:id="rId12"/>
              </a:rPr>
              <a:t>fsd.multiurok.ru/html/2019/11/02/s_5dbdb4ab5fbb3/1241666_1.jpeg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13"/>
              </a:rPr>
              <a:t>https://</a:t>
            </a:r>
            <a:r>
              <a:rPr lang="en-US" sz="1400" dirty="0" smtClean="0">
                <a:hlinkClick r:id="rId13"/>
              </a:rPr>
              <a:t>allyslide.com/thumbs_2/25c592b429603bb738ebe2647a77d6d9/img5.jpg</a:t>
            </a:r>
            <a:r>
              <a:rPr lang="ru-RU" sz="1400" dirty="0">
                <a:hlinkClick r:id="rId14"/>
              </a:rPr>
              <a:t>нормы поведения в </a:t>
            </a:r>
            <a:r>
              <a:rPr lang="ru-RU" sz="1400" dirty="0" smtClean="0">
                <a:hlinkClick r:id="rId14"/>
              </a:rPr>
              <a:t>обществе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15"/>
              </a:rPr>
              <a:t>https://</a:t>
            </a:r>
            <a:r>
              <a:rPr lang="en-US" sz="1400" dirty="0" smtClean="0">
                <a:hlinkClick r:id="rId15"/>
              </a:rPr>
              <a:t>funart.pro/uploads/posts/2020-03/1584106493_20-p-foni-s-otkritimi-knigami-88.jpg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908720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Использованные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интернет ресурсы: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475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5"/>
            <a:ext cx="9144000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05273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AC956E">
                    <a:lumMod val="50000"/>
                  </a:srgbClr>
                </a:solidFill>
                <a:latin typeface="asinastra" panose="02000500000000000000" pitchFamily="2" charset="-52"/>
              </a:rPr>
              <a:t>Этика -</a:t>
            </a:r>
            <a:endParaRPr lang="ru-RU" sz="4400" b="1" dirty="0">
              <a:solidFill>
                <a:srgbClr val="AC956E">
                  <a:lumMod val="50000"/>
                </a:srgbClr>
              </a:solidFill>
              <a:latin typeface="asinastra" panose="02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579" y="1924090"/>
            <a:ext cx="7272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1.Философское </a:t>
            </a:r>
            <a:r>
              <a:rPr lang="ru-RU" sz="2400" dirty="0">
                <a:solidFill>
                  <a:srgbClr val="002060"/>
                </a:solidFill>
                <a:latin typeface="asinastra" panose="02000500000000000000" pitchFamily="2" charset="-52"/>
              </a:rPr>
              <a:t>учение о морали, её развитии, принципах, нормах и роли в обществе</a:t>
            </a: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asinastra" panose="02000500000000000000" pitchFamily="2" charset="-52"/>
              </a:rPr>
              <a:t> </a:t>
            </a:r>
            <a:endParaRPr lang="ru-RU" sz="2400" dirty="0" smtClean="0">
              <a:solidFill>
                <a:srgbClr val="002060"/>
              </a:solidFill>
              <a:latin typeface="asinastra" panose="02000500000000000000" pitchFamily="2" charset="-52"/>
            </a:endParaRPr>
          </a:p>
          <a:p>
            <a:endParaRPr lang="ru-RU" sz="2400" dirty="0" smtClean="0">
              <a:solidFill>
                <a:srgbClr val="555555"/>
              </a:solidFill>
              <a:latin typeface="asinastra" panose="02000500000000000000" pitchFamily="2" charset="-52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2</a:t>
            </a:r>
            <a:r>
              <a:rPr lang="ru-RU" sz="2400" dirty="0">
                <a:solidFill>
                  <a:srgbClr val="002060"/>
                </a:solidFill>
                <a:latin typeface="asinastra" panose="02000500000000000000" pitchFamily="2" charset="-52"/>
              </a:rPr>
              <a:t>. Совокупность норм </a:t>
            </a: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поведения.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824" y="683404"/>
            <a:ext cx="252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С. И. Ожегов</a:t>
            </a:r>
            <a:endParaRPr lang="ru-RU" sz="2800" dirty="0"/>
          </a:p>
        </p:txBody>
      </p:sp>
      <p:pic>
        <p:nvPicPr>
          <p:cNvPr id="1026" name="Picture 2" descr="https://www.bookvoed.ru/files/1836/38/06/39/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8920"/>
            <a:ext cx="1512168" cy="237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8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5"/>
            <a:ext cx="9144000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05273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asinastra" panose="02000500000000000000" pitchFamily="2" charset="-52"/>
              </a:rPr>
              <a:t>Этика -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sinastra" panose="02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772817"/>
            <a:ext cx="6912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sinastra" panose="02000500000000000000" pitchFamily="2" charset="-52"/>
              </a:rPr>
              <a:t>н</a:t>
            </a: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аука, которая рассматривает поступки и отношения между людьми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с точки зрения представлений о добре и зле.</a:t>
            </a:r>
            <a:endParaRPr lang="ru-RU" sz="2400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3278743"/>
            <a:ext cx="4866367" cy="2152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9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8" y="-1"/>
            <a:ext cx="9175118" cy="695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avatars.mds.yandex.net/get-zen_doc/1131857/pub_5ae0c70c77d0e68a8790fc25_5ae0c7fa1aa80c451f7d12cd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2" y="1988841"/>
            <a:ext cx="3278944" cy="3816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59632" y="1098216"/>
            <a:ext cx="7067128" cy="72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ru-RU" altLang="ru-RU" sz="2800" b="1" kern="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Основатель этики – </a:t>
            </a:r>
          </a:p>
          <a:p>
            <a:r>
              <a:rPr lang="ru-RU" altLang="ru-RU" sz="2800" b="1" kern="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древнегреческий философ Аристотель( </a:t>
            </a:r>
            <a:r>
              <a:rPr lang="en-US" altLang="ru-RU" sz="2800" b="1" kern="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IV </a:t>
            </a:r>
            <a:r>
              <a:rPr lang="ru-RU" altLang="ru-RU" sz="2800" b="1" kern="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в. до н. э.)</a:t>
            </a:r>
          </a:p>
        </p:txBody>
      </p:sp>
    </p:spTree>
    <p:extLst>
      <p:ext uri="{BB962C8B-B14F-4D97-AF65-F5344CB8AC3E}">
        <p14:creationId xmlns:p14="http://schemas.microsoft.com/office/powerpoint/2010/main" val="8189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4955" y="980728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В Древней Греции все науки назывались </a:t>
            </a:r>
            <a:r>
              <a:rPr lang="ru-RU" sz="28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философией</a:t>
            </a:r>
            <a:endParaRPr lang="ru-RU" sz="28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1897668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«ФИЛО» </a:t>
            </a:r>
            <a:r>
              <a:rPr lang="ru-RU" sz="2800" dirty="0" smtClean="0">
                <a:latin typeface="asinastra" panose="02000500000000000000" pitchFamily="2" charset="-52"/>
              </a:rPr>
              <a:t>-ЛЮБОВЬ</a:t>
            </a:r>
            <a:endParaRPr lang="ru-RU" sz="2800" dirty="0">
              <a:latin typeface="asinastra" panose="02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6345" y="1899461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«СОФИЯ» </a:t>
            </a:r>
            <a:r>
              <a:rPr lang="ru-RU" sz="2400" dirty="0" smtClean="0">
                <a:latin typeface="asinastra" panose="02000500000000000000" pitchFamily="2" charset="-52"/>
              </a:rPr>
              <a:t>- МУДРОСТЬ</a:t>
            </a:r>
            <a:endParaRPr lang="ru-RU" sz="2400" dirty="0">
              <a:latin typeface="asinastra" panose="02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2374" y="2636912"/>
            <a:ext cx="5953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Философия</a:t>
            </a:r>
            <a:r>
              <a:rPr lang="ru-RU" sz="28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- любовь к мудрости</a:t>
            </a:r>
            <a:endParaRPr lang="ru-RU" sz="2800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2374" y="3515987"/>
            <a:ext cx="2797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Рафаэль.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Афинская школа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88321"/>
            <a:ext cx="4213692" cy="3238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62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912768" cy="1156990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Фреска Рафаэля ,,Афинская школа,,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1"/>
            <a:ext cx="9144000" cy="702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31559"/>
            <a:ext cx="8280920" cy="6399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Фреска Рафаэля ,,Афинская школа,,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5931907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4" y="231559"/>
            <a:ext cx="2476157" cy="96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00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94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47901"/>
            <a:ext cx="34559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2007" y="1778913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sinastra" panose="02000500000000000000" pitchFamily="2" charset="-52"/>
              </a:rPr>
              <a:t>ч</a:t>
            </a:r>
            <a:r>
              <a:rPr lang="ru-RU" sz="40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асть философии</a:t>
            </a:r>
            <a:endParaRPr lang="ru-RU" sz="4000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4904"/>
            <a:ext cx="2450981" cy="285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5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73"/>
            <a:ext cx="9177934" cy="686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static.biblioclub.ru/cover/0/a77837b475edce1b502cb37a9388a7c5jgagrxerhd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41" y="2811967"/>
            <a:ext cx="1858433" cy="26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196752"/>
            <a:ext cx="6548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Аристотель назвал этику наукой,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sinastra" panose="02000500000000000000" pitchFamily="2" charset="-52"/>
              </a:rPr>
              <a:t>к</a:t>
            </a: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огда писал книгу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о нравственных основах жизни человека</a:t>
            </a: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,</a:t>
            </a:r>
          </a:p>
          <a:p>
            <a:r>
              <a:rPr lang="ru-RU" sz="2400" dirty="0">
                <a:solidFill>
                  <a:srgbClr val="002060"/>
                </a:solidFill>
                <a:latin typeface="asinastra" panose="02000500000000000000" pitchFamily="2" charset="-52"/>
              </a:rPr>
              <a:t>д</a:t>
            </a:r>
            <a:r>
              <a:rPr lang="ru-RU" sz="2400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ля своего сына  </a:t>
            </a:r>
            <a:r>
              <a:rPr lang="ru-RU" sz="2400" b="1" dirty="0" smtClean="0">
                <a:solidFill>
                  <a:srgbClr val="7030A0"/>
                </a:solidFill>
                <a:latin typeface="asinastra" panose="02000500000000000000" pitchFamily="2" charset="-52"/>
              </a:rPr>
              <a:t>Никомаха</a:t>
            </a:r>
            <a:r>
              <a:rPr lang="ru-RU" sz="2400" b="1" dirty="0" smtClean="0">
                <a:solidFill>
                  <a:srgbClr val="002060"/>
                </a:solidFill>
                <a:latin typeface="asinastra" panose="02000500000000000000" pitchFamily="2" charset="-52"/>
              </a:rPr>
              <a:t>.</a:t>
            </a:r>
            <a:endParaRPr lang="ru-RU" sz="2400" b="1" dirty="0">
              <a:solidFill>
                <a:srgbClr val="002060"/>
              </a:solidFill>
              <a:latin typeface="asinastra" panose="02000500000000000000" pitchFamily="2" charset="-52"/>
            </a:endParaRPr>
          </a:p>
        </p:txBody>
      </p:sp>
      <p:pic>
        <p:nvPicPr>
          <p:cNvPr id="3078" name="Picture 6" descr="https://news.uns.purdue.edu/images/+2004/remnant-trust-nicomache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25" y="2811968"/>
            <a:ext cx="3710843" cy="254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540</Words>
  <Application>Microsoft Office PowerPoint</Application>
  <PresentationFormat>Экран (4:3)</PresentationFormat>
  <Paragraphs>135</Paragraphs>
  <Slides>25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78</cp:revision>
  <dcterms:created xsi:type="dcterms:W3CDTF">2020-03-23T08:56:16Z</dcterms:created>
  <dcterms:modified xsi:type="dcterms:W3CDTF">2020-05-11T19:48:20Z</dcterms:modified>
</cp:coreProperties>
</file>